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4"/>
  </p:notesMasterIdLst>
  <p:sldIdLst>
    <p:sldId id="257" r:id="rId5"/>
    <p:sldId id="281" r:id="rId6"/>
    <p:sldId id="282" r:id="rId7"/>
    <p:sldId id="292" r:id="rId8"/>
    <p:sldId id="283" r:id="rId9"/>
    <p:sldId id="300" r:id="rId10"/>
    <p:sldId id="293" r:id="rId11"/>
    <p:sldId id="284" r:id="rId12"/>
    <p:sldId id="285" r:id="rId13"/>
    <p:sldId id="294" r:id="rId14"/>
    <p:sldId id="286" r:id="rId15"/>
    <p:sldId id="299" r:id="rId16"/>
    <p:sldId id="295" r:id="rId17"/>
    <p:sldId id="296" r:id="rId18"/>
    <p:sldId id="290" r:id="rId19"/>
    <p:sldId id="287" r:id="rId20"/>
    <p:sldId id="288" r:id="rId21"/>
    <p:sldId id="289" r:id="rId22"/>
    <p:sldId id="297" r:id="rId23"/>
    <p:sldId id="303" r:id="rId24"/>
    <p:sldId id="304" r:id="rId25"/>
    <p:sldId id="305" r:id="rId26"/>
    <p:sldId id="306" r:id="rId27"/>
    <p:sldId id="307" r:id="rId28"/>
    <p:sldId id="309" r:id="rId29"/>
    <p:sldId id="291" r:id="rId30"/>
    <p:sldId id="302" r:id="rId31"/>
    <p:sldId id="301" r:id="rId32"/>
    <p:sldId id="310" r:id="rId33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14" autoAdjust="0"/>
    <p:restoredTop sz="86469" autoAdjust="0"/>
  </p:normalViewPr>
  <p:slideViewPr>
    <p:cSldViewPr>
      <p:cViewPr varScale="1">
        <p:scale>
          <a:sx n="54" d="100"/>
          <a:sy n="54" d="100"/>
        </p:scale>
        <p:origin x="888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7432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jpg>
</file>

<file path=ppt/media/image11.jpg>
</file>

<file path=ppt/media/image12.jp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D462B2-5525-46B4-88B7-62759E61EC02}" type="datetimeFigureOut">
              <a:rPr lang="es-CO" smtClean="0"/>
              <a:pPr/>
              <a:t>30/01/18</a:t>
            </a:fld>
            <a:endParaRPr lang="en-U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896A3-440D-40AA-9234-569AA84BE1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06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B9A3E7-F352-4DEB-90FD-610D60B1B6A7}" type="slidenum">
              <a:rPr lang="es-CO" smtClean="0"/>
              <a:pPr/>
              <a:t>1</a:t>
            </a:fld>
            <a:endParaRPr lang="es-CO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_tradnl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8F047-9422-41F7-BEAC-7BBF5BF93ACA}" type="datetimeFigureOut">
              <a:rPr lang="es-AR" smtClean="0"/>
              <a:pPr/>
              <a:t>30/1/18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AD099-ECAE-40EB-AD09-19311CE73702}" type="slidenum">
              <a:rPr lang="es-AR" smtClean="0"/>
              <a:pPr/>
              <a:t>‹#›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s-ES_tradnl" dirty="0"/>
              <a:t>SECUENCIAS</a:t>
            </a:r>
            <a:endParaRPr lang="es-CO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s-ES_tradnl" sz="2000" dirty="0"/>
              <a:t>FUNDAMENTOS DE PROGRAMACIÓN</a:t>
            </a:r>
          </a:p>
          <a:p>
            <a:pPr eaLnBrk="1" hangingPunct="1"/>
            <a:r>
              <a:rPr lang="es-ES_tradnl" sz="2000" dirty="0"/>
              <a:t>Departamento de Informática y Sistemas</a:t>
            </a:r>
          </a:p>
          <a:p>
            <a:pPr eaLnBrk="1" hangingPunct="1"/>
            <a:r>
              <a:rPr lang="es-ES_tradnl" sz="2000" dirty="0"/>
              <a:t>Universidad EAFIT</a:t>
            </a:r>
          </a:p>
          <a:p>
            <a:pPr eaLnBrk="1" hangingPunct="1"/>
            <a:r>
              <a:rPr lang="es-ES_tradnl" sz="2000" dirty="0"/>
              <a:t>2018-1</a:t>
            </a:r>
          </a:p>
          <a:p>
            <a:pPr eaLnBrk="1" hangingPunct="1"/>
            <a:endParaRPr lang="es-ES_tradnl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Expresiones</a:t>
            </a:r>
            <a:r>
              <a:rPr lang="en-US" dirty="0"/>
              <a:t>:</a:t>
            </a:r>
            <a:r>
              <a:rPr lang="en-US" baseline="0" dirty="0"/>
              <a:t> </a:t>
            </a:r>
            <a:r>
              <a:rPr lang="en-US" baseline="0" dirty="0" err="1"/>
              <a:t>precedencia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1" dirty="0" err="1"/>
              <a:t>Precedencia</a:t>
            </a:r>
            <a:r>
              <a:rPr lang="en-US" dirty="0"/>
              <a:t>: “Un </a:t>
            </a:r>
            <a:r>
              <a:rPr lang="en-US" dirty="0" err="1"/>
              <a:t>operador</a:t>
            </a:r>
            <a:r>
              <a:rPr lang="en-US" dirty="0"/>
              <a:t> con </a:t>
            </a:r>
            <a:r>
              <a:rPr lang="en-US" dirty="0" err="1"/>
              <a:t>precedencia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alta</a:t>
            </a:r>
            <a:r>
              <a:rPr lang="en-US" dirty="0"/>
              <a:t> se </a:t>
            </a:r>
            <a:r>
              <a:rPr lang="en-US" dirty="0" err="1"/>
              <a:t>evalúa</a:t>
            </a:r>
            <a:r>
              <a:rPr lang="en-US" dirty="0"/>
              <a:t> primero, </a:t>
            </a:r>
            <a:r>
              <a:rPr lang="en-US" dirty="0" err="1"/>
              <a:t>seguido</a:t>
            </a:r>
            <a:r>
              <a:rPr lang="en-US" dirty="0"/>
              <a:t> de </a:t>
            </a:r>
            <a:r>
              <a:rPr lang="en-US" dirty="0" err="1"/>
              <a:t>operadores</a:t>
            </a:r>
            <a:r>
              <a:rPr lang="en-US" dirty="0"/>
              <a:t> de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baja</a:t>
            </a:r>
            <a:r>
              <a:rPr lang="en-US" dirty="0"/>
              <a:t> </a:t>
            </a:r>
            <a:r>
              <a:rPr lang="en-US" dirty="0" err="1"/>
              <a:t>precedencia</a:t>
            </a:r>
            <a:r>
              <a:rPr lang="en-US" dirty="0"/>
              <a:t>. </a:t>
            </a:r>
            <a:r>
              <a:rPr lang="en-US" dirty="0" err="1"/>
              <a:t>En</a:t>
            </a:r>
            <a:r>
              <a:rPr lang="en-US" dirty="0"/>
              <a:t> un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nivel</a:t>
            </a:r>
            <a:r>
              <a:rPr lang="en-US" dirty="0"/>
              <a:t> de </a:t>
            </a:r>
            <a:r>
              <a:rPr lang="en-US" dirty="0" err="1"/>
              <a:t>precedencia</a:t>
            </a:r>
            <a:r>
              <a:rPr lang="en-US" dirty="0"/>
              <a:t>,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operadores</a:t>
            </a:r>
            <a:r>
              <a:rPr lang="en-US" dirty="0"/>
              <a:t> se </a:t>
            </a:r>
            <a:r>
              <a:rPr lang="en-US" dirty="0" err="1"/>
              <a:t>evalúan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dirección</a:t>
            </a:r>
            <a:r>
              <a:rPr lang="en-US" dirty="0"/>
              <a:t>, </a:t>
            </a:r>
            <a:r>
              <a:rPr lang="en-US" dirty="0" err="1"/>
              <a:t>generalmente</a:t>
            </a:r>
            <a:r>
              <a:rPr lang="en-US" dirty="0"/>
              <a:t> de </a:t>
            </a:r>
            <a:r>
              <a:rPr lang="en-US" dirty="0" err="1"/>
              <a:t>izquierda</a:t>
            </a:r>
            <a:r>
              <a:rPr lang="en-US" dirty="0"/>
              <a:t> a </a:t>
            </a:r>
            <a:r>
              <a:rPr lang="en-US" dirty="0" err="1"/>
              <a:t>derecha</a:t>
            </a:r>
            <a:r>
              <a:rPr lang="en-US" dirty="0"/>
              <a:t>” (R&amp;S, 2.1)</a:t>
            </a:r>
          </a:p>
        </p:txBody>
      </p:sp>
    </p:spTree>
    <p:extLst>
      <p:ext uri="{BB962C8B-B14F-4D97-AF65-F5344CB8AC3E}">
        <p14:creationId xmlns:p14="http://schemas.microsoft.com/office/powerpoint/2010/main" val="273216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" lvl="0" indent="0">
              <a:buNone/>
            </a:pPr>
            <a:r>
              <a:rPr lang="es-ES" baseline="0" dirty="0"/>
              <a:t>Expresiones: precedencia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>
            <a:normAutofit fontScale="85000" lnSpcReduction="20000"/>
          </a:bodyPr>
          <a:lstStyle/>
          <a:p>
            <a:pPr marL="514350" indent="-457200"/>
            <a:r>
              <a:rPr lang="es-ES" baseline="0" dirty="0"/>
              <a:t>De mayor precedencia a menor precedencia:</a:t>
            </a:r>
          </a:p>
          <a:p>
            <a:pPr marL="914400" lvl="1" indent="-457200"/>
            <a:r>
              <a:rPr lang="es-ES" dirty="0"/>
              <a:t>Operadores unarios (+, -)</a:t>
            </a:r>
            <a:endParaRPr lang="es-ES" baseline="0" dirty="0"/>
          </a:p>
          <a:p>
            <a:pPr marL="914400" lvl="1" indent="-457200"/>
            <a:r>
              <a:rPr lang="es-ES" dirty="0"/>
              <a:t>Operadores multiplicativos (*, /, %)</a:t>
            </a:r>
          </a:p>
          <a:p>
            <a:pPr marL="914400" lvl="1" indent="-457200"/>
            <a:r>
              <a:rPr lang="es-ES" dirty="0"/>
              <a:t>Operadores aditivos (+, -)</a:t>
            </a:r>
            <a:endParaRPr lang="es-ES" baseline="0" dirty="0"/>
          </a:p>
          <a:p>
            <a:pPr marL="514350" indent="-457200"/>
            <a:r>
              <a:rPr lang="es-ES" dirty="0"/>
              <a:t>Ejemplos:</a:t>
            </a:r>
          </a:p>
          <a:p>
            <a:pPr marL="914400" lvl="1" indent="-457200"/>
            <a:r>
              <a:rPr lang="es-ES" baseline="0" dirty="0"/>
              <a:t>1 + 2 * 3</a:t>
            </a:r>
          </a:p>
          <a:p>
            <a:pPr marL="914400" lvl="1" indent="-457200"/>
            <a:r>
              <a:rPr lang="es-ES" dirty="0"/>
              <a:t>(1 + 2) * 3</a:t>
            </a:r>
          </a:p>
          <a:p>
            <a:pPr marL="514350" indent="-457200"/>
            <a:r>
              <a:rPr lang="es-ES" dirty="0"/>
              <a:t>OJO: El resultado de dividir dos enteros es entero (5 / 2 -&gt; 2)</a:t>
            </a:r>
          </a:p>
          <a:p>
            <a:pPr marL="514350" indent="-457200"/>
            <a:r>
              <a:rPr lang="es-ES" dirty="0"/>
              <a:t>Operador </a:t>
            </a:r>
            <a:r>
              <a:rPr lang="es-ES" b="1" dirty="0"/>
              <a:t>%</a:t>
            </a:r>
            <a:r>
              <a:rPr lang="es-ES" dirty="0"/>
              <a:t>: residuo (5 % 2 -&gt; 1) (también lo llamamos operador </a:t>
            </a:r>
            <a:r>
              <a:rPr lang="es-ES" i="1" dirty="0"/>
              <a:t>módulo</a:t>
            </a:r>
            <a:r>
              <a:rPr lang="es-ES" dirty="0"/>
              <a:t>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139356D-38CE-F448-B08A-9CFD77AD3D91}"/>
              </a:ext>
            </a:extLst>
          </p:cNvPr>
          <p:cNvSpPr/>
          <p:nvPr/>
        </p:nvSpPr>
        <p:spPr>
          <a:xfrm>
            <a:off x="971600" y="3861048"/>
            <a:ext cx="6912768" cy="576064"/>
          </a:xfrm>
          <a:prstGeom prst="ellipse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64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Expresiones</a:t>
            </a:r>
            <a:r>
              <a:rPr lang="en-US" dirty="0"/>
              <a:t>: </a:t>
            </a:r>
            <a:r>
              <a:rPr lang="en-US" dirty="0" err="1"/>
              <a:t>precedencia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Quiénes</a:t>
            </a:r>
            <a:r>
              <a:rPr lang="en-US" dirty="0"/>
              <a:t> son </a:t>
            </a:r>
            <a:r>
              <a:rPr lang="en-US" dirty="0" err="1"/>
              <a:t>mejores</a:t>
            </a:r>
            <a:r>
              <a:rPr lang="en-US" dirty="0"/>
              <a:t> para la </a:t>
            </a:r>
            <a:r>
              <a:rPr lang="en-US" dirty="0" err="1"/>
              <a:t>aritmética</a:t>
            </a:r>
            <a:r>
              <a:rPr lang="en-US" dirty="0"/>
              <a:t>: ¿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economistas</a:t>
            </a:r>
            <a:r>
              <a:rPr lang="en-US" dirty="0"/>
              <a:t> o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ingenieros</a:t>
            </a:r>
            <a:r>
              <a:rPr lang="en-US" dirty="0"/>
              <a:t> </a:t>
            </a:r>
            <a:r>
              <a:rPr lang="en-US" dirty="0" err="1"/>
              <a:t>matem</a:t>
            </a:r>
            <a:r>
              <a:rPr lang="es-ES" dirty="0"/>
              <a:t>áticos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¡¡¡</a:t>
            </a:r>
            <a:r>
              <a:rPr lang="en-US" dirty="0" err="1"/>
              <a:t>Competencia</a:t>
            </a:r>
            <a:r>
              <a:rPr lang="en-US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742492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Expresiones</a:t>
            </a:r>
            <a:r>
              <a:rPr lang="en-US" dirty="0"/>
              <a:t>: </a:t>
            </a:r>
            <a:r>
              <a:rPr lang="en-US" dirty="0" err="1"/>
              <a:t>precedencia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Cuál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el </a:t>
            </a:r>
            <a:r>
              <a:rPr lang="en-US" dirty="0" err="1"/>
              <a:t>resultado</a:t>
            </a:r>
            <a:r>
              <a:rPr lang="en-US" dirty="0"/>
              <a:t> de:</a:t>
            </a:r>
          </a:p>
          <a:p>
            <a:r>
              <a:rPr lang="en-US" dirty="0"/>
              <a:t>13 * 2 + 239 / 10 % 5 </a:t>
            </a:r>
            <a:r>
              <a:rPr lang="mr-IN" dirty="0"/>
              <a:t>–</a:t>
            </a:r>
            <a:r>
              <a:rPr lang="en-US" dirty="0"/>
              <a:t> 2 * 2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(</a:t>
            </a:r>
            <a:r>
              <a:rPr lang="en-US" dirty="0" err="1"/>
              <a:t>Competencia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21738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Expresiones</a:t>
            </a:r>
            <a:r>
              <a:rPr lang="en-US" dirty="0"/>
              <a:t>: </a:t>
            </a:r>
            <a:r>
              <a:rPr lang="en-US" dirty="0" err="1"/>
              <a:t>precedencia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Cuál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el </a:t>
            </a:r>
            <a:r>
              <a:rPr lang="en-US" dirty="0" err="1"/>
              <a:t>resultado</a:t>
            </a:r>
            <a:r>
              <a:rPr lang="en-US" dirty="0"/>
              <a:t> de: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13 * 2 + 239 / 10  % 5 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–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2 * 2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   26  +  239 / 10 % 5 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–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2 * 2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   26  +    23     % 5 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–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2 * 2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   26  +       3   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–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2 * 2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   26  +       3   -   4 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29          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–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  4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      25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27584" y="2060848"/>
            <a:ext cx="1728192" cy="576064"/>
          </a:xfrm>
          <a:prstGeom prst="roundRect">
            <a:avLst/>
          </a:prstGeom>
          <a:solidFill>
            <a:srgbClr val="FFFF00">
              <a:alpha val="1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3275856" y="2636912"/>
            <a:ext cx="2016224" cy="576064"/>
          </a:xfrm>
          <a:prstGeom prst="roundRect">
            <a:avLst/>
          </a:prstGeom>
          <a:solidFill>
            <a:srgbClr val="FFFF00">
              <a:alpha val="1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3707904" y="3212976"/>
            <a:ext cx="2664296" cy="576064"/>
          </a:xfrm>
          <a:prstGeom prst="roundRect">
            <a:avLst/>
          </a:prstGeom>
          <a:solidFill>
            <a:srgbClr val="FFFF00">
              <a:alpha val="1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5940152" y="3717032"/>
            <a:ext cx="1440160" cy="576064"/>
          </a:xfrm>
          <a:prstGeom prst="roundRect">
            <a:avLst/>
          </a:prstGeom>
          <a:solidFill>
            <a:srgbClr val="FFFF00">
              <a:alpha val="1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1475656" y="4299613"/>
            <a:ext cx="3456384" cy="576064"/>
          </a:xfrm>
          <a:prstGeom prst="roundRect">
            <a:avLst/>
          </a:prstGeom>
          <a:solidFill>
            <a:srgbClr val="FFFF00">
              <a:alpha val="1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411760" y="4800640"/>
            <a:ext cx="4392488" cy="576064"/>
          </a:xfrm>
          <a:prstGeom prst="roundRect">
            <a:avLst/>
          </a:prstGeom>
          <a:solidFill>
            <a:srgbClr val="FFFF00">
              <a:alpha val="1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356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Asignaciones: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Llevar</a:t>
            </a:r>
            <a:r>
              <a:rPr lang="es-ES" baseline="0" dirty="0"/>
              <a:t> el resultado de una expresión a una variable.</a:t>
            </a:r>
          </a:p>
          <a:p>
            <a:r>
              <a:rPr lang="es-ES" baseline="0" dirty="0"/>
              <a:t>Ejemplos válidos:</a:t>
            </a:r>
          </a:p>
          <a:p>
            <a:pPr marL="457200" lvl="1" indent="0">
              <a:buNone/>
            </a:pPr>
            <a:r>
              <a:rPr lang="es-ES" dirty="0"/>
              <a:t>x = 5;</a:t>
            </a:r>
          </a:p>
          <a:p>
            <a:pPr marL="457200" lvl="1" indent="0">
              <a:buNone/>
            </a:pPr>
            <a:r>
              <a:rPr lang="es-ES" dirty="0"/>
              <a:t>y = x + 3 * 4;</a:t>
            </a:r>
          </a:p>
          <a:p>
            <a:r>
              <a:rPr lang="es-ES" dirty="0"/>
              <a:t>Ejemplos no válidos:</a:t>
            </a:r>
          </a:p>
          <a:p>
            <a:pPr marL="457200" lvl="1" indent="0">
              <a:buNone/>
            </a:pPr>
            <a:r>
              <a:rPr lang="es-ES" dirty="0"/>
              <a:t>5 = x;</a:t>
            </a:r>
          </a:p>
          <a:p>
            <a:pPr marL="457200" lvl="1" indent="0">
              <a:buNone/>
            </a:pPr>
            <a:r>
              <a:rPr lang="es-ES" dirty="0"/>
              <a:t>a b = 5;</a:t>
            </a:r>
          </a:p>
        </p:txBody>
      </p:sp>
    </p:spTree>
    <p:extLst>
      <p:ext uri="{BB962C8B-B14F-4D97-AF65-F5344CB8AC3E}">
        <p14:creationId xmlns:p14="http://schemas.microsoft.com/office/powerpoint/2010/main" val="817258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Expresiones: enteros y reales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Si </a:t>
            </a:r>
            <a:r>
              <a:rPr lang="es-ES" b="1" dirty="0"/>
              <a:t>x</a:t>
            </a:r>
            <a:r>
              <a:rPr lang="es-ES" baseline="0" dirty="0"/>
              <a:t> es una variable</a:t>
            </a:r>
            <a:r>
              <a:rPr lang="es-ES" dirty="0"/>
              <a:t> E</a:t>
            </a:r>
            <a:r>
              <a:rPr lang="es-ES" baseline="0" dirty="0"/>
              <a:t>ntera, ¿qué valor contiene luego de la siguiente instrucción:</a:t>
            </a:r>
          </a:p>
          <a:p>
            <a:pPr lvl="1"/>
            <a:r>
              <a:rPr lang="es-E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aseline="0" dirty="0">
                <a:latin typeface="Courier New" panose="02070309020205020404" pitchFamily="49" charset="0"/>
                <a:cs typeface="Courier New" panose="02070309020205020404" pitchFamily="49" charset="0"/>
              </a:rPr>
              <a:t>x </a:t>
            </a:r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ES" baseline="0" dirty="0">
                <a:latin typeface="Courier New" panose="02070309020205020404" pitchFamily="49" charset="0"/>
                <a:cs typeface="Courier New" panose="02070309020205020404" pitchFamily="49" charset="0"/>
              </a:rPr>
              <a:t> 1/2</a:t>
            </a:r>
            <a:r>
              <a:rPr lang="es-ES" baseline="0" dirty="0"/>
              <a:t>;</a:t>
            </a:r>
          </a:p>
          <a:p>
            <a:r>
              <a:rPr lang="es-ES" baseline="0" dirty="0"/>
              <a:t>¿Y qué pasa si </a:t>
            </a:r>
            <a:r>
              <a:rPr lang="es-ES" b="1" baseline="0" dirty="0"/>
              <a:t>y</a:t>
            </a:r>
            <a:r>
              <a:rPr lang="es-ES" baseline="0" dirty="0"/>
              <a:t> es una variable de punto flotante?</a:t>
            </a:r>
          </a:p>
          <a:p>
            <a:pPr lvl="1"/>
            <a:r>
              <a:rPr lang="es-E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y = 1/2;</a:t>
            </a:r>
          </a:p>
          <a:p>
            <a:r>
              <a:rPr lang="es-ES" dirty="0"/>
              <a:t>¿Y qué pasa en el siguiente caso?</a:t>
            </a:r>
          </a:p>
          <a:p>
            <a:pPr lvl="1"/>
            <a:r>
              <a:rPr lang="es-E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z = 1.0/2;</a:t>
            </a:r>
          </a:p>
        </p:txBody>
      </p:sp>
    </p:spTree>
    <p:extLst>
      <p:ext uri="{BB962C8B-B14F-4D97-AF65-F5344CB8AC3E}">
        <p14:creationId xmlns:p14="http://schemas.microsoft.com/office/powerpoint/2010/main" val="3474388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Secuencias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Todos los programas se construyen</a:t>
            </a:r>
            <a:r>
              <a:rPr lang="es-ES" baseline="0" dirty="0"/>
              <a:t> sobre las siguientes operaciones:</a:t>
            </a:r>
          </a:p>
          <a:p>
            <a:pPr lvl="1"/>
            <a:r>
              <a:rPr lang="es-ES" dirty="0"/>
              <a:t>Secuencias (esta semana)</a:t>
            </a:r>
          </a:p>
          <a:p>
            <a:pPr lvl="1"/>
            <a:r>
              <a:rPr lang="es-ES" dirty="0"/>
              <a:t>Decisiones</a:t>
            </a:r>
          </a:p>
          <a:p>
            <a:pPr lvl="1"/>
            <a:r>
              <a:rPr lang="es-ES" dirty="0"/>
              <a:t>Ciclos</a:t>
            </a:r>
          </a:p>
        </p:txBody>
      </p:sp>
    </p:spTree>
    <p:extLst>
      <p:ext uri="{BB962C8B-B14F-4D97-AF65-F5344CB8AC3E}">
        <p14:creationId xmlns:p14="http://schemas.microsoft.com/office/powerpoint/2010/main" val="3483847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Secuencias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Poner, una luego de otra varias instrucciones.</a:t>
            </a:r>
          </a:p>
          <a:p>
            <a:r>
              <a:rPr lang="es-ES" dirty="0"/>
              <a:t>El orden en que se ejecutan es importante</a:t>
            </a:r>
          </a:p>
        </p:txBody>
      </p:sp>
    </p:spTree>
    <p:extLst>
      <p:ext uri="{BB962C8B-B14F-4D97-AF65-F5344CB8AC3E}">
        <p14:creationId xmlns:p14="http://schemas.microsoft.com/office/powerpoint/2010/main" val="1649570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Secuencia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 err="1"/>
              <a:t>Quiénes</a:t>
            </a:r>
            <a:r>
              <a:rPr lang="en-US" dirty="0"/>
              <a:t> son </a:t>
            </a:r>
            <a:r>
              <a:rPr lang="en-US" dirty="0" err="1"/>
              <a:t>mejores</a:t>
            </a:r>
            <a:r>
              <a:rPr lang="en-US" dirty="0"/>
              <a:t> para </a:t>
            </a:r>
            <a:r>
              <a:rPr lang="en-US" dirty="0" err="1"/>
              <a:t>dar</a:t>
            </a:r>
            <a:r>
              <a:rPr lang="en-US" dirty="0"/>
              <a:t> y </a:t>
            </a:r>
            <a:r>
              <a:rPr lang="en-US" dirty="0" err="1"/>
              <a:t>seguir</a:t>
            </a:r>
            <a:r>
              <a:rPr lang="en-US" dirty="0"/>
              <a:t> </a:t>
            </a:r>
            <a:r>
              <a:rPr lang="en-US" dirty="0" err="1"/>
              <a:t>instrucciones</a:t>
            </a:r>
            <a:r>
              <a:rPr lang="en-US" dirty="0"/>
              <a:t>: ¿las </a:t>
            </a:r>
            <a:r>
              <a:rPr lang="en-US" dirty="0" err="1"/>
              <a:t>mujeres</a:t>
            </a:r>
            <a:r>
              <a:rPr lang="en-US" dirty="0"/>
              <a:t> o </a:t>
            </a:r>
            <a:r>
              <a:rPr lang="en-US" dirty="0" err="1"/>
              <a:t>los</a:t>
            </a:r>
            <a:r>
              <a:rPr lang="en-US" dirty="0"/>
              <a:t> hombres?</a:t>
            </a:r>
          </a:p>
          <a:p>
            <a:endParaRPr lang="en-US" dirty="0"/>
          </a:p>
          <a:p>
            <a:r>
              <a:rPr lang="en-US" dirty="0" err="1"/>
              <a:t>Competencia</a:t>
            </a:r>
            <a:r>
              <a:rPr lang="en-US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76863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Modelo sencillo de un computador</a:t>
            </a:r>
          </a:p>
          <a:p>
            <a:r>
              <a:rPr lang="es-ES" dirty="0"/>
              <a:t>Variables</a:t>
            </a:r>
          </a:p>
          <a:p>
            <a:r>
              <a:rPr lang="es-ES" dirty="0"/>
              <a:t>Expresiones</a:t>
            </a:r>
          </a:p>
          <a:p>
            <a:pPr lvl="1"/>
            <a:r>
              <a:rPr lang="es-ES" dirty="0"/>
              <a:t>Precedencia</a:t>
            </a:r>
          </a:p>
          <a:p>
            <a:pPr lvl="1"/>
            <a:r>
              <a:rPr lang="es-ES" dirty="0"/>
              <a:t>Enteros</a:t>
            </a:r>
            <a:r>
              <a:rPr lang="es-ES" baseline="0" dirty="0"/>
              <a:t> y Reales</a:t>
            </a:r>
          </a:p>
          <a:p>
            <a:r>
              <a:rPr lang="es-ES" dirty="0"/>
              <a:t>Secuencias</a:t>
            </a:r>
          </a:p>
          <a:p>
            <a:pPr lvl="1"/>
            <a:r>
              <a:rPr lang="es-ES" baseline="0" dirty="0"/>
              <a:t>Asignaciones</a:t>
            </a:r>
          </a:p>
          <a:p>
            <a:pPr lvl="1"/>
            <a:r>
              <a:rPr lang="es-ES" dirty="0"/>
              <a:t>Para el taller: Recibir valores como parámetros, retornar, escribir en la pantalla</a:t>
            </a:r>
          </a:p>
        </p:txBody>
      </p:sp>
    </p:spTree>
    <p:extLst>
      <p:ext uri="{BB962C8B-B14F-4D97-AF65-F5344CB8AC3E}">
        <p14:creationId xmlns:p14="http://schemas.microsoft.com/office/powerpoint/2010/main" val="478374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75AD6-1B5E-5C44-B93B-206481F58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Hacer un nudo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C3C04-517D-084E-92E3-708DE998E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556792"/>
            <a:ext cx="3240360" cy="4569371"/>
          </a:xfrm>
        </p:spPr>
        <p:txBody>
          <a:bodyPr/>
          <a:lstStyle/>
          <a:p>
            <a:r>
              <a:rPr lang="es-ES" dirty="0"/>
              <a:t>1. Ballestrinque</a:t>
            </a:r>
          </a:p>
          <a:p>
            <a:r>
              <a:rPr lang="es-ES" dirty="0"/>
              <a:t>2. Nudo llano</a:t>
            </a:r>
            <a:endParaRPr lang="en-US" dirty="0"/>
          </a:p>
        </p:txBody>
      </p:sp>
      <p:pic>
        <p:nvPicPr>
          <p:cNvPr id="4" name="VID_20180130_103155138">
            <a:hlinkClick r:id="" action="ppaction://media"/>
            <a:extLst>
              <a:ext uri="{FF2B5EF4-FFF2-40B4-BE49-F238E27FC236}">
                <a16:creationId xmlns:a16="http://schemas.microsoft.com/office/drawing/2014/main" id="{1D08D763-E8A8-9A4D-B627-F0E32692F0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15884" y="1700808"/>
            <a:ext cx="5482564" cy="411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432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9F557-39AF-A545-AF1D-8C45CE8F6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Nudo I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05A368-3DA5-C148-9C0D-B202ACA51A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</p:spTree>
    <p:extLst>
      <p:ext uri="{BB962C8B-B14F-4D97-AF65-F5344CB8AC3E}">
        <p14:creationId xmlns:p14="http://schemas.microsoft.com/office/powerpoint/2010/main" val="21721081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F40E3-7DC4-B240-803C-6F94A4E0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Nudo II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20D00C-EFC3-6E42-BECB-8DA6111677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</p:spTree>
    <p:extLst>
      <p:ext uri="{BB962C8B-B14F-4D97-AF65-F5344CB8AC3E}">
        <p14:creationId xmlns:p14="http://schemas.microsoft.com/office/powerpoint/2010/main" val="404083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62166-EB27-784C-B353-B500E8237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Nudo III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6BB45F4-BEF0-4441-8859-E93F9632B0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</p:spTree>
    <p:extLst>
      <p:ext uri="{BB962C8B-B14F-4D97-AF65-F5344CB8AC3E}">
        <p14:creationId xmlns:p14="http://schemas.microsoft.com/office/powerpoint/2010/main" val="27417641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3A5B8-8223-BA4F-B05C-A2BE4828E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Nudo IV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D87FCA-F527-6F4F-A177-9D3BF00BB3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</p:spTree>
    <p:extLst>
      <p:ext uri="{BB962C8B-B14F-4D97-AF65-F5344CB8AC3E}">
        <p14:creationId xmlns:p14="http://schemas.microsoft.com/office/powerpoint/2010/main" val="2321199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3A5B8-8223-BA4F-B05C-A2BE4828E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Nudo V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FB7E1FB-6379-FA46-8811-BB817CE097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</p:spTree>
    <p:extLst>
      <p:ext uri="{BB962C8B-B14F-4D97-AF65-F5344CB8AC3E}">
        <p14:creationId xmlns:p14="http://schemas.microsoft.com/office/powerpoint/2010/main" val="24585584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Instrucciones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Asignaciones (y expresiones)</a:t>
            </a:r>
          </a:p>
          <a:p>
            <a:r>
              <a:rPr lang="es-ES" dirty="0"/>
              <a:t>Recibir parámetros</a:t>
            </a:r>
            <a:endParaRPr lang="es-ES" baseline="0" dirty="0"/>
          </a:p>
          <a:p>
            <a:pPr lvl="1"/>
            <a:r>
              <a:rPr lang="es-ES" dirty="0" err="1"/>
              <a:t>public</a:t>
            </a:r>
            <a:r>
              <a:rPr lang="es-ES" dirty="0"/>
              <a:t> </a:t>
            </a:r>
            <a:r>
              <a:rPr lang="es-ES" dirty="0" err="1"/>
              <a:t>void</a:t>
            </a:r>
            <a:r>
              <a:rPr lang="es-ES" dirty="0"/>
              <a:t> sumar(</a:t>
            </a:r>
            <a:r>
              <a:rPr lang="es-ES" dirty="0" err="1"/>
              <a:t>int</a:t>
            </a:r>
            <a:r>
              <a:rPr lang="es-ES" dirty="0"/>
              <a:t> a, </a:t>
            </a:r>
            <a:r>
              <a:rPr lang="es-ES" dirty="0" err="1"/>
              <a:t>int</a:t>
            </a:r>
            <a:r>
              <a:rPr lang="es-ES" dirty="0"/>
              <a:t> b)</a:t>
            </a:r>
            <a:endParaRPr lang="es-ES" baseline="0" dirty="0"/>
          </a:p>
          <a:p>
            <a:r>
              <a:rPr lang="es-ES" baseline="0" dirty="0"/>
              <a:t>Instrucciones de Escritura</a:t>
            </a:r>
          </a:p>
          <a:p>
            <a:pPr lvl="1"/>
            <a:r>
              <a:rPr lang="es-ES" baseline="0" dirty="0" err="1"/>
              <a:t>System.out.println</a:t>
            </a:r>
            <a:r>
              <a:rPr lang="es-ES" baseline="0" dirty="0"/>
              <a:t>(a);</a:t>
            </a:r>
          </a:p>
          <a:p>
            <a:pPr lvl="1"/>
            <a:r>
              <a:rPr lang="es-ES" baseline="0" dirty="0" err="1"/>
              <a:t>System.out.println</a:t>
            </a:r>
            <a:r>
              <a:rPr lang="es-ES" baseline="0" dirty="0"/>
              <a:t>(“Resultado:</a:t>
            </a:r>
            <a:r>
              <a:rPr lang="es-ES" dirty="0"/>
              <a:t> “ + a);</a:t>
            </a:r>
          </a:p>
          <a:p>
            <a:pPr lvl="1"/>
            <a:endParaRPr lang="es-ES" baseline="0" dirty="0"/>
          </a:p>
        </p:txBody>
      </p:sp>
    </p:spTree>
    <p:extLst>
      <p:ext uri="{BB962C8B-B14F-4D97-AF65-F5344CB8AC3E}">
        <p14:creationId xmlns:p14="http://schemas.microsoft.com/office/powerpoint/2010/main" val="23315517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Secuencias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taller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Escriba</a:t>
            </a:r>
            <a:r>
              <a:rPr lang="en-US" dirty="0"/>
              <a:t> un </a:t>
            </a:r>
            <a:r>
              <a:rPr lang="en-US" dirty="0" err="1"/>
              <a:t>método</a:t>
            </a:r>
            <a:r>
              <a:rPr lang="en-US" dirty="0"/>
              <a:t> que </a:t>
            </a:r>
            <a:r>
              <a:rPr lang="en-US" i="1" dirty="0" err="1"/>
              <a:t>imprima</a:t>
            </a:r>
            <a:r>
              <a:rPr lang="en-US" dirty="0"/>
              <a:t> la </a:t>
            </a:r>
            <a:r>
              <a:rPr lang="en-US" dirty="0" err="1"/>
              <a:t>suma</a:t>
            </a:r>
            <a:r>
              <a:rPr lang="en-US" dirty="0"/>
              <a:t> de dos </a:t>
            </a:r>
            <a:r>
              <a:rPr lang="en-US" dirty="0" err="1"/>
              <a:t>números</a:t>
            </a:r>
            <a:r>
              <a:rPr lang="en-US" dirty="0"/>
              <a:t> que se </a:t>
            </a:r>
            <a:r>
              <a:rPr lang="en-US" dirty="0" err="1"/>
              <a:t>reciben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parámetros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Escriba</a:t>
            </a:r>
            <a:r>
              <a:rPr lang="en-US" dirty="0"/>
              <a:t> un </a:t>
            </a:r>
            <a:r>
              <a:rPr lang="en-US" dirty="0" err="1"/>
              <a:t>método</a:t>
            </a:r>
            <a:r>
              <a:rPr lang="en-US" dirty="0"/>
              <a:t> que </a:t>
            </a:r>
            <a:r>
              <a:rPr lang="en-US" i="1" dirty="0" err="1"/>
              <a:t>retorne</a:t>
            </a:r>
            <a:r>
              <a:rPr lang="en-US" dirty="0"/>
              <a:t> la </a:t>
            </a:r>
            <a:r>
              <a:rPr lang="en-US" dirty="0" err="1"/>
              <a:t>multiplicación</a:t>
            </a:r>
            <a:r>
              <a:rPr lang="en-US" dirty="0"/>
              <a:t> de dos </a:t>
            </a:r>
            <a:r>
              <a:rPr lang="en-US" dirty="0" err="1"/>
              <a:t>números</a:t>
            </a:r>
            <a:r>
              <a:rPr lang="en-US" dirty="0"/>
              <a:t> </a:t>
            </a:r>
            <a:r>
              <a:rPr lang="en-US" dirty="0" err="1"/>
              <a:t>enteros</a:t>
            </a:r>
            <a:r>
              <a:rPr lang="en-US" dirty="0"/>
              <a:t> que se </a:t>
            </a:r>
            <a:r>
              <a:rPr lang="en-US" dirty="0" err="1"/>
              <a:t>reciben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parámetros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2875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Secuencias</a:t>
            </a:r>
            <a:r>
              <a:rPr lang="en-US" dirty="0"/>
              <a:t> (taller)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" y="2132856"/>
            <a:ext cx="86995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2732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B9EC6-4ABA-984C-9082-78CE68460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Grupo GEMIS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77268-7344-114E-83EC-75E2DAFA8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Organización Estudiantil</a:t>
            </a:r>
          </a:p>
          <a:p>
            <a:endParaRPr lang="es-ES" dirty="0"/>
          </a:p>
          <a:p>
            <a:r>
              <a:rPr lang="es-ES" dirty="0"/>
              <a:t>- </a:t>
            </a:r>
            <a:r>
              <a:rPr lang="es-ES" b="1" dirty="0"/>
              <a:t>G</a:t>
            </a:r>
            <a:r>
              <a:rPr lang="es-ES" dirty="0"/>
              <a:t>rupo</a:t>
            </a:r>
          </a:p>
          <a:p>
            <a:r>
              <a:rPr lang="es-ES" b="1" dirty="0"/>
              <a:t>E</a:t>
            </a:r>
            <a:r>
              <a:rPr lang="es-ES" dirty="0"/>
              <a:t>studiantil</a:t>
            </a:r>
          </a:p>
          <a:p>
            <a:r>
              <a:rPr lang="es-ES" dirty="0"/>
              <a:t>Para el </a:t>
            </a:r>
            <a:r>
              <a:rPr lang="es-ES" b="1" dirty="0"/>
              <a:t>M</a:t>
            </a:r>
            <a:r>
              <a:rPr lang="es-ES" dirty="0"/>
              <a:t>ejoramiento</a:t>
            </a:r>
          </a:p>
          <a:p>
            <a:r>
              <a:rPr lang="es-ES" dirty="0"/>
              <a:t>De </a:t>
            </a:r>
            <a:r>
              <a:rPr lang="es-ES" b="1" dirty="0"/>
              <a:t>I</a:t>
            </a:r>
            <a:r>
              <a:rPr lang="es-ES" dirty="0"/>
              <a:t>ngeniería</a:t>
            </a:r>
          </a:p>
          <a:p>
            <a:r>
              <a:rPr lang="es-ES"/>
              <a:t>De </a:t>
            </a:r>
            <a:r>
              <a:rPr lang="es-ES" b="1"/>
              <a:t>S</a:t>
            </a:r>
            <a:r>
              <a:rPr lang="es-ES"/>
              <a:t>istemas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34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Modelo Sencillo</a:t>
            </a:r>
            <a:r>
              <a:rPr lang="es-ES" baseline="0" dirty="0"/>
              <a:t> de un computador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1196752"/>
            <a:ext cx="3347864" cy="22319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3827247"/>
            <a:ext cx="2253313" cy="16899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1776" y="3827247"/>
            <a:ext cx="2267744" cy="16645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16" y="1202353"/>
            <a:ext cx="1907704" cy="1406932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 rot="1275328">
            <a:off x="827584" y="2924944"/>
            <a:ext cx="1440160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8730" y="1188541"/>
            <a:ext cx="2271702" cy="1554696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rot="20767033">
            <a:off x="6397332" y="2924944"/>
            <a:ext cx="1440160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672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en-US" dirty="0" err="1"/>
              <a:t>Modelo</a:t>
            </a:r>
            <a:r>
              <a:rPr lang="en-US" baseline="0" dirty="0"/>
              <a:t> </a:t>
            </a:r>
            <a:r>
              <a:rPr lang="en-US" baseline="0" dirty="0" err="1"/>
              <a:t>Sencillo</a:t>
            </a:r>
            <a:r>
              <a:rPr lang="en-US" baseline="0" dirty="0"/>
              <a:t> de un </a:t>
            </a:r>
            <a:r>
              <a:rPr lang="en-US" baseline="0" dirty="0" err="1"/>
              <a:t>computador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699792" y="1268760"/>
            <a:ext cx="3672408" cy="295232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987824" y="3645024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Memoria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987824" y="1417638"/>
            <a:ext cx="1872208" cy="17233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203848" y="270892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5292080" y="1417638"/>
            <a:ext cx="864096" cy="16606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364088" y="2708920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Pgma</a:t>
            </a:r>
            <a:endParaRPr lang="en-US" dirty="0"/>
          </a:p>
        </p:txBody>
      </p:sp>
      <p:sp>
        <p:nvSpPr>
          <p:cNvPr id="10" name="Trapezoid 9"/>
          <p:cNvSpPr/>
          <p:nvPr/>
        </p:nvSpPr>
        <p:spPr>
          <a:xfrm>
            <a:off x="3779912" y="4509120"/>
            <a:ext cx="1800200" cy="1224136"/>
          </a:xfrm>
          <a:prstGeom prst="trapezoid">
            <a:avLst/>
          </a:prstGeom>
          <a:solidFill>
            <a:schemeClr val="accent4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139952" y="5229200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CPU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203848" y="4365104"/>
            <a:ext cx="576064" cy="8640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580112" y="4365104"/>
            <a:ext cx="432048" cy="8640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2483768" y="1124744"/>
            <a:ext cx="4104456" cy="4752528"/>
          </a:xfrm>
          <a:prstGeom prst="rect">
            <a:avLst/>
          </a:prstGeom>
          <a:solidFill>
            <a:schemeClr val="accent6">
              <a:lumMod val="20000"/>
              <a:lumOff val="80000"/>
              <a:alpha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57200" y="4014356"/>
            <a:ext cx="1378496" cy="1106832"/>
          </a:xfrm>
          <a:prstGeom prst="ellipse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7225952" y="4005064"/>
            <a:ext cx="1378496" cy="1106832"/>
          </a:xfrm>
          <a:prstGeom prst="ellipse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11560" y="4365104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Entradas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380312" y="4352548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Salidas</a:t>
            </a:r>
            <a:endParaRPr lang="en-US" dirty="0"/>
          </a:p>
        </p:txBody>
      </p:sp>
      <p:sp>
        <p:nvSpPr>
          <p:cNvPr id="22" name="Right Arrow 21"/>
          <p:cNvSpPr/>
          <p:nvPr/>
        </p:nvSpPr>
        <p:spPr>
          <a:xfrm rot="909474">
            <a:off x="1619672" y="5229200"/>
            <a:ext cx="648072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 rot="20560937">
            <a:off x="6901916" y="5229200"/>
            <a:ext cx="648072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30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Variables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b="1" i="1" dirty="0"/>
              <a:t>Variables</a:t>
            </a:r>
            <a:r>
              <a:rPr lang="es-ES" dirty="0"/>
              <a:t>: “Una posición de memoria con un nombre y un tipo que almacena un valor” (R&amp;S 2.2)</a:t>
            </a:r>
          </a:p>
          <a:p>
            <a:r>
              <a:rPr lang="es-ES" dirty="0"/>
              <a:t>Nombres</a:t>
            </a:r>
          </a:p>
          <a:p>
            <a:pPr lvl="1"/>
            <a:r>
              <a:rPr lang="es-ES" dirty="0"/>
              <a:t>Válidos:</a:t>
            </a:r>
          </a:p>
          <a:p>
            <a:pPr lvl="2"/>
            <a:r>
              <a:rPr lang="es-ES" dirty="0"/>
              <a:t>A, a, x, i, j, contador, acumulador, precio, mes5, </a:t>
            </a:r>
            <a:r>
              <a:rPr lang="es-ES" dirty="0" err="1"/>
              <a:t>familiar_de_primer_grado</a:t>
            </a:r>
            <a:endParaRPr lang="es-ES" dirty="0"/>
          </a:p>
          <a:p>
            <a:pPr lvl="1"/>
            <a:r>
              <a:rPr lang="es-ES" dirty="0"/>
              <a:t>No válidos</a:t>
            </a:r>
          </a:p>
          <a:p>
            <a:pPr lvl="2"/>
            <a:r>
              <a:rPr lang="es-ES" dirty="0"/>
              <a:t>5mes, </a:t>
            </a:r>
            <a:r>
              <a:rPr lang="es-ES" dirty="0" err="1"/>
              <a:t>gato+perro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29702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1" dirty="0" err="1"/>
              <a:t>Tipo</a:t>
            </a:r>
            <a:r>
              <a:rPr lang="en-US" b="1" i="1" baseline="0" dirty="0"/>
              <a:t> de </a:t>
            </a:r>
            <a:r>
              <a:rPr lang="en-US" b="1" i="1" baseline="0" dirty="0" err="1"/>
              <a:t>datos</a:t>
            </a:r>
            <a:r>
              <a:rPr lang="en-US" baseline="0" dirty="0"/>
              <a:t>: “El </a:t>
            </a:r>
            <a:r>
              <a:rPr lang="en-US" baseline="0" dirty="0" err="1"/>
              <a:t>nombre</a:t>
            </a:r>
            <a:r>
              <a:rPr lang="en-US" baseline="0" dirty="0"/>
              <a:t> de </a:t>
            </a:r>
            <a:r>
              <a:rPr lang="en-US" baseline="0" dirty="0" err="1"/>
              <a:t>una</a:t>
            </a:r>
            <a:r>
              <a:rPr lang="en-US" baseline="0" dirty="0"/>
              <a:t> </a:t>
            </a:r>
            <a:r>
              <a:rPr lang="en-US" baseline="0" dirty="0" err="1"/>
              <a:t>categoría</a:t>
            </a:r>
            <a:r>
              <a:rPr lang="en-US" baseline="0" dirty="0"/>
              <a:t> de </a:t>
            </a:r>
            <a:r>
              <a:rPr lang="en-US" baseline="0" dirty="0" err="1"/>
              <a:t>valores</a:t>
            </a:r>
            <a:r>
              <a:rPr lang="en-US" baseline="0" dirty="0"/>
              <a:t> de </a:t>
            </a:r>
            <a:r>
              <a:rPr lang="en-US" baseline="0" dirty="0" err="1"/>
              <a:t>datos</a:t>
            </a:r>
            <a:r>
              <a:rPr lang="en-US" baseline="0" dirty="0"/>
              <a:t> que </a:t>
            </a:r>
            <a:r>
              <a:rPr lang="en-US" baseline="0" dirty="0" err="1"/>
              <a:t>están</a:t>
            </a:r>
            <a:r>
              <a:rPr lang="en-US" baseline="0" dirty="0"/>
              <a:t> </a:t>
            </a:r>
            <a:r>
              <a:rPr lang="en-US" baseline="0" dirty="0" err="1"/>
              <a:t>relacionados</a:t>
            </a:r>
            <a:r>
              <a:rPr lang="en-US" baseline="0" dirty="0"/>
              <a:t>, </a:t>
            </a:r>
            <a:r>
              <a:rPr lang="en-US" baseline="0" dirty="0" err="1"/>
              <a:t>como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</a:t>
            </a:r>
            <a:r>
              <a:rPr lang="en-US" baseline="0" dirty="0" err="1"/>
              <a:t>tipo</a:t>
            </a:r>
            <a:r>
              <a:rPr lang="en-US" baseline="0" dirty="0"/>
              <a:t> </a:t>
            </a:r>
            <a:r>
              <a:rPr lang="en-US" b="1" baseline="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baseline="0" dirty="0"/>
              <a:t> </a:t>
            </a:r>
            <a:r>
              <a:rPr lang="en-US" baseline="0" dirty="0" err="1"/>
              <a:t>en</a:t>
            </a:r>
            <a:r>
              <a:rPr lang="en-US" baseline="0" dirty="0"/>
              <a:t> Java, que se </a:t>
            </a:r>
            <a:r>
              <a:rPr lang="en-US" baseline="0" dirty="0" err="1"/>
              <a:t>usa</a:t>
            </a:r>
            <a:r>
              <a:rPr lang="en-US" baseline="0" dirty="0"/>
              <a:t> para </a:t>
            </a:r>
            <a:r>
              <a:rPr lang="en-US" baseline="0" dirty="0" err="1"/>
              <a:t>representar</a:t>
            </a:r>
            <a:r>
              <a:rPr lang="en-US" baseline="0" dirty="0"/>
              <a:t> </a:t>
            </a:r>
            <a:r>
              <a:rPr lang="en-US" baseline="0" dirty="0" err="1"/>
              <a:t>valores</a:t>
            </a:r>
            <a:r>
              <a:rPr lang="en-US" baseline="0" dirty="0"/>
              <a:t> </a:t>
            </a:r>
            <a:r>
              <a:rPr lang="en-US" baseline="0" dirty="0" err="1"/>
              <a:t>enteros</a:t>
            </a:r>
            <a:r>
              <a:rPr lang="en-US" baseline="0" dirty="0"/>
              <a:t>” (R&amp;S, 2.1)</a:t>
            </a:r>
            <a:endParaRPr lang="en-US" altLang="x-none" dirty="0"/>
          </a:p>
          <a:p>
            <a:pPr lvl="1">
              <a:lnSpc>
                <a:spcPct val="120000"/>
              </a:lnSpc>
              <a:buNone/>
              <a:tabLst>
                <a:tab pos="2286000" algn="l"/>
                <a:tab pos="4114800" algn="l"/>
                <a:tab pos="5834063" algn="l"/>
              </a:tabLst>
            </a:pPr>
            <a:r>
              <a:rPr lang="en-US" altLang="x-none" sz="2000" b="1" dirty="0"/>
              <a:t>	</a:t>
            </a:r>
            <a:r>
              <a:rPr lang="en-US" altLang="x-none" sz="1700" b="1" dirty="0"/>
              <a:t>Name	Description		Examples</a:t>
            </a:r>
          </a:p>
          <a:p>
            <a:pPr lvl="1">
              <a:lnSpc>
                <a:spcPct val="120000"/>
              </a:lnSpc>
              <a:buClr>
                <a:schemeClr val="bg1"/>
              </a:buClr>
              <a:tabLst>
                <a:tab pos="2286000" algn="l"/>
                <a:tab pos="4114800" algn="l"/>
                <a:tab pos="5834063" algn="l"/>
              </a:tabLst>
            </a:pPr>
            <a:r>
              <a:rPr lang="en-US" altLang="x-none" sz="1700" dirty="0" err="1">
                <a:latin typeface="Courier New" charset="0"/>
              </a:rPr>
              <a:t>int</a:t>
            </a:r>
            <a:r>
              <a:rPr lang="en-US" altLang="x-none" sz="1700" dirty="0"/>
              <a:t>	integers	</a:t>
            </a:r>
            <a:r>
              <a:rPr lang="en-US" altLang="x-none" sz="900" dirty="0"/>
              <a:t>(up to 2</a:t>
            </a:r>
            <a:r>
              <a:rPr lang="en-US" altLang="x-none" sz="900" baseline="30000" dirty="0"/>
              <a:t>31</a:t>
            </a:r>
            <a:r>
              <a:rPr lang="en-US" altLang="x-none" sz="900" dirty="0"/>
              <a:t> - 1)</a:t>
            </a:r>
            <a:r>
              <a:rPr lang="en-US" altLang="x-none" sz="1700" dirty="0"/>
              <a:t>	</a:t>
            </a:r>
            <a:r>
              <a:rPr lang="en-US" altLang="x-none" sz="1700" dirty="0">
                <a:latin typeface="Courier New" charset="0"/>
              </a:rPr>
              <a:t>42</a:t>
            </a:r>
            <a:r>
              <a:rPr lang="en-US" altLang="x-none" sz="1700" dirty="0"/>
              <a:t>,  </a:t>
            </a:r>
            <a:r>
              <a:rPr lang="en-US" altLang="x-none" sz="1700" dirty="0">
                <a:latin typeface="Courier New" charset="0"/>
              </a:rPr>
              <a:t>-3</a:t>
            </a:r>
            <a:r>
              <a:rPr lang="en-US" altLang="x-none" sz="1700" dirty="0"/>
              <a:t>,  </a:t>
            </a:r>
            <a:r>
              <a:rPr lang="en-US" altLang="x-none" sz="1700" dirty="0">
                <a:latin typeface="Courier New" charset="0"/>
              </a:rPr>
              <a:t>0</a:t>
            </a:r>
            <a:r>
              <a:rPr lang="en-US" altLang="x-none" sz="1700" dirty="0"/>
              <a:t>,  </a:t>
            </a:r>
            <a:r>
              <a:rPr lang="en-US" altLang="x-none" sz="1700" dirty="0">
                <a:latin typeface="Courier New" charset="0"/>
              </a:rPr>
              <a:t>926394</a:t>
            </a:r>
          </a:p>
          <a:p>
            <a:pPr lvl="1">
              <a:lnSpc>
                <a:spcPct val="120000"/>
              </a:lnSpc>
              <a:buClr>
                <a:schemeClr val="bg1"/>
              </a:buClr>
              <a:tabLst>
                <a:tab pos="2286000" algn="l"/>
                <a:tab pos="4114800" algn="l"/>
                <a:tab pos="5834063" algn="l"/>
              </a:tabLst>
            </a:pPr>
            <a:r>
              <a:rPr lang="en-US" altLang="x-none" sz="1700" dirty="0">
                <a:latin typeface="Courier New" charset="0"/>
              </a:rPr>
              <a:t>double</a:t>
            </a:r>
            <a:r>
              <a:rPr lang="en-US" altLang="x-none" sz="1700" dirty="0"/>
              <a:t>	real numbers	</a:t>
            </a:r>
            <a:r>
              <a:rPr lang="en-US" altLang="x-none" sz="900" dirty="0"/>
              <a:t>(up to 10</a:t>
            </a:r>
            <a:r>
              <a:rPr lang="en-US" altLang="x-none" sz="900" baseline="30000" dirty="0"/>
              <a:t>308</a:t>
            </a:r>
            <a:r>
              <a:rPr lang="en-US" altLang="x-none" sz="900" dirty="0"/>
              <a:t>)</a:t>
            </a:r>
            <a:r>
              <a:rPr lang="en-US" altLang="x-none" sz="1700" dirty="0"/>
              <a:t>	</a:t>
            </a:r>
            <a:r>
              <a:rPr lang="en-US" altLang="x-none" sz="1700" dirty="0">
                <a:latin typeface="Courier New" charset="0"/>
              </a:rPr>
              <a:t>3.1</a:t>
            </a:r>
            <a:r>
              <a:rPr lang="en-US" altLang="x-none" sz="1700" dirty="0"/>
              <a:t>,  </a:t>
            </a:r>
            <a:r>
              <a:rPr lang="en-US" altLang="x-none" sz="1700" dirty="0">
                <a:latin typeface="Courier New" charset="0"/>
              </a:rPr>
              <a:t>-0.25</a:t>
            </a:r>
            <a:r>
              <a:rPr lang="en-US" altLang="x-none" sz="1700" dirty="0"/>
              <a:t>,  </a:t>
            </a:r>
            <a:r>
              <a:rPr lang="en-US" altLang="x-none" sz="1700" dirty="0">
                <a:latin typeface="Courier New" charset="0"/>
              </a:rPr>
              <a:t>9.4e3</a:t>
            </a:r>
          </a:p>
          <a:p>
            <a:pPr lvl="1">
              <a:lnSpc>
                <a:spcPct val="120000"/>
              </a:lnSpc>
              <a:buClr>
                <a:schemeClr val="bg1"/>
              </a:buClr>
              <a:tabLst>
                <a:tab pos="2286000" algn="l"/>
                <a:tab pos="4114800" algn="l"/>
                <a:tab pos="5834063" algn="l"/>
              </a:tabLst>
            </a:pPr>
            <a:r>
              <a:rPr lang="en-US" altLang="x-none" sz="1700" dirty="0">
                <a:solidFill>
                  <a:srgbClr val="909090"/>
                </a:solidFill>
                <a:latin typeface="Courier New" charset="0"/>
              </a:rPr>
              <a:t>char</a:t>
            </a:r>
            <a:r>
              <a:rPr lang="en-US" altLang="x-none" sz="1700" dirty="0">
                <a:solidFill>
                  <a:srgbClr val="909090"/>
                </a:solidFill>
              </a:rPr>
              <a:t>	single text characters	</a:t>
            </a:r>
            <a:r>
              <a:rPr lang="en-US" altLang="x-none" sz="1700" dirty="0">
                <a:solidFill>
                  <a:srgbClr val="909090"/>
                </a:solidFill>
                <a:latin typeface="Courier New" charset="0"/>
              </a:rPr>
              <a:t>'a'</a:t>
            </a:r>
            <a:r>
              <a:rPr lang="en-US" altLang="x-none" sz="1700" dirty="0">
                <a:solidFill>
                  <a:srgbClr val="909090"/>
                </a:solidFill>
              </a:rPr>
              <a:t>,  </a:t>
            </a:r>
            <a:r>
              <a:rPr lang="en-US" altLang="x-none" sz="1700" dirty="0">
                <a:solidFill>
                  <a:srgbClr val="909090"/>
                </a:solidFill>
                <a:latin typeface="Courier New" charset="0"/>
              </a:rPr>
              <a:t>'X'</a:t>
            </a:r>
            <a:r>
              <a:rPr lang="en-US" altLang="x-none" sz="1700" dirty="0">
                <a:solidFill>
                  <a:srgbClr val="909090"/>
                </a:solidFill>
              </a:rPr>
              <a:t>,  </a:t>
            </a:r>
            <a:r>
              <a:rPr lang="en-US" altLang="x-none" sz="1700" dirty="0">
                <a:solidFill>
                  <a:srgbClr val="909090"/>
                </a:solidFill>
                <a:latin typeface="Courier New" charset="0"/>
              </a:rPr>
              <a:t>'?'</a:t>
            </a:r>
            <a:r>
              <a:rPr lang="en-US" altLang="x-none" sz="1700" dirty="0">
                <a:solidFill>
                  <a:srgbClr val="909090"/>
                </a:solidFill>
              </a:rPr>
              <a:t>,  </a:t>
            </a:r>
            <a:r>
              <a:rPr lang="en-US" altLang="x-none" sz="1700" dirty="0">
                <a:solidFill>
                  <a:srgbClr val="909090"/>
                </a:solidFill>
                <a:latin typeface="Courier New" charset="0"/>
              </a:rPr>
              <a:t>'\n'</a:t>
            </a:r>
          </a:p>
          <a:p>
            <a:pPr lvl="1">
              <a:lnSpc>
                <a:spcPct val="120000"/>
              </a:lnSpc>
              <a:buClr>
                <a:schemeClr val="bg1"/>
              </a:buClr>
              <a:tabLst>
                <a:tab pos="2286000" algn="l"/>
                <a:tab pos="4114800" algn="l"/>
                <a:tab pos="5834063" algn="l"/>
              </a:tabLst>
            </a:pPr>
            <a:r>
              <a:rPr lang="en-US" altLang="x-none" sz="1700" dirty="0" err="1">
                <a:solidFill>
                  <a:srgbClr val="909090"/>
                </a:solidFill>
                <a:latin typeface="Courier New" charset="0"/>
              </a:rPr>
              <a:t>boolean</a:t>
            </a:r>
            <a:r>
              <a:rPr lang="en-US" altLang="x-none" sz="1700" dirty="0">
                <a:solidFill>
                  <a:srgbClr val="909090"/>
                </a:solidFill>
              </a:rPr>
              <a:t>	logical values		</a:t>
            </a:r>
            <a:r>
              <a:rPr lang="en-US" altLang="x-none" sz="1700" dirty="0">
                <a:solidFill>
                  <a:srgbClr val="909090"/>
                </a:solidFill>
                <a:latin typeface="Courier New" charset="0"/>
              </a:rPr>
              <a:t>true</a:t>
            </a:r>
            <a:r>
              <a:rPr lang="en-US" altLang="x-none" sz="1700" dirty="0">
                <a:solidFill>
                  <a:srgbClr val="909090"/>
                </a:solidFill>
              </a:rPr>
              <a:t>,  </a:t>
            </a:r>
            <a:r>
              <a:rPr lang="en-US" altLang="x-none" sz="1700" dirty="0">
                <a:solidFill>
                  <a:srgbClr val="909090"/>
                </a:solidFill>
                <a:latin typeface="Courier New" charset="0"/>
              </a:rPr>
              <a:t>false</a:t>
            </a:r>
          </a:p>
          <a:p>
            <a:pPr lvl="1">
              <a:buClr>
                <a:schemeClr val="bg1"/>
              </a:buClr>
              <a:buNone/>
              <a:tabLst>
                <a:tab pos="2286000" algn="l"/>
                <a:tab pos="4114800" algn="l"/>
                <a:tab pos="5834063" algn="l"/>
              </a:tabLst>
            </a:pPr>
            <a:endParaRPr lang="en-US" altLang="x-none" sz="2000" dirty="0">
              <a:solidFill>
                <a:srgbClr val="909090"/>
              </a:solidFill>
              <a:latin typeface="Courier New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557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Expresiones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b="1" i="1" dirty="0" err="1"/>
              <a:t>Expresiones</a:t>
            </a:r>
            <a:r>
              <a:rPr lang="en-US" dirty="0"/>
              <a:t>: “Un valor simple o un </a:t>
            </a:r>
            <a:r>
              <a:rPr lang="en-US" dirty="0" err="1"/>
              <a:t>conjunto</a:t>
            </a:r>
            <a:r>
              <a:rPr lang="en-US" dirty="0"/>
              <a:t> de </a:t>
            </a:r>
            <a:r>
              <a:rPr lang="en-US" dirty="0" err="1"/>
              <a:t>operaciones</a:t>
            </a:r>
            <a:r>
              <a:rPr lang="en-US" dirty="0"/>
              <a:t> que</a:t>
            </a:r>
            <a:r>
              <a:rPr lang="en-US" baseline="0" dirty="0"/>
              <a:t> </a:t>
            </a:r>
            <a:r>
              <a:rPr lang="en-US" baseline="0" dirty="0" err="1"/>
              <a:t>producen</a:t>
            </a:r>
            <a:r>
              <a:rPr lang="en-US" baseline="0" dirty="0"/>
              <a:t> un valor” (</a:t>
            </a:r>
            <a:r>
              <a:rPr lang="en-US" baseline="0" dirty="0" err="1"/>
              <a:t>Regges</a:t>
            </a:r>
            <a:r>
              <a:rPr lang="en-US" dirty="0"/>
              <a:t> &amp; </a:t>
            </a:r>
            <a:r>
              <a:rPr lang="en-US" dirty="0" err="1"/>
              <a:t>Stepp</a:t>
            </a:r>
            <a:r>
              <a:rPr lang="en-US" dirty="0"/>
              <a:t> 2.1)</a:t>
            </a:r>
          </a:p>
          <a:p>
            <a:pPr lvl="1"/>
            <a:r>
              <a:rPr lang="en-US" dirty="0" err="1"/>
              <a:t>Valores</a:t>
            </a:r>
            <a:r>
              <a:rPr lang="en-US" dirty="0"/>
              <a:t> simples: </a:t>
            </a:r>
            <a:r>
              <a:rPr lang="en-US" b="1" i="1" dirty="0" err="1"/>
              <a:t>literales</a:t>
            </a:r>
            <a:endParaRPr lang="en-US" b="1" i="1" dirty="0"/>
          </a:p>
          <a:p>
            <a:endParaRPr lang="en-US" dirty="0"/>
          </a:p>
          <a:p>
            <a:r>
              <a:rPr lang="en-US" b="1" i="1" dirty="0" err="1"/>
              <a:t>Evaluar</a:t>
            </a:r>
            <a:r>
              <a:rPr lang="en-US" dirty="0"/>
              <a:t>: “</a:t>
            </a:r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obtener</a:t>
            </a:r>
            <a:r>
              <a:rPr lang="en-US" dirty="0"/>
              <a:t> el valor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expresión</a:t>
            </a:r>
            <a:r>
              <a:rPr lang="en-US" dirty="0"/>
              <a:t>” (R&amp;S 2.1)</a:t>
            </a:r>
          </a:p>
          <a:p>
            <a:endParaRPr lang="en-US" dirty="0"/>
          </a:p>
          <a:p>
            <a:r>
              <a:rPr lang="en-US" b="1" i="1" dirty="0" err="1"/>
              <a:t>Operador</a:t>
            </a:r>
            <a:r>
              <a:rPr lang="en-US" dirty="0"/>
              <a:t>: “</a:t>
            </a:r>
            <a:r>
              <a:rPr lang="en-US" dirty="0" err="1"/>
              <a:t>Símbolo</a:t>
            </a:r>
            <a:r>
              <a:rPr lang="en-US" dirty="0"/>
              <a:t> especial (</a:t>
            </a:r>
            <a:r>
              <a:rPr lang="en-US" dirty="0" err="1"/>
              <a:t>como</a:t>
            </a:r>
            <a:r>
              <a:rPr lang="en-US" dirty="0"/>
              <a:t> + o *) que se </a:t>
            </a:r>
            <a:r>
              <a:rPr lang="en-US" dirty="0" err="1"/>
              <a:t>usa</a:t>
            </a:r>
            <a:r>
              <a:rPr lang="en-US" dirty="0"/>
              <a:t> para </a:t>
            </a:r>
            <a:r>
              <a:rPr lang="en-US" dirty="0" err="1"/>
              <a:t>indicar</a:t>
            </a:r>
            <a:r>
              <a:rPr lang="en-US" dirty="0"/>
              <a:t> la </a:t>
            </a:r>
            <a:r>
              <a:rPr lang="en-US" dirty="0" err="1"/>
              <a:t>operación</a:t>
            </a:r>
            <a:r>
              <a:rPr lang="en-US" dirty="0"/>
              <a:t> que se </a:t>
            </a:r>
            <a:r>
              <a:rPr lang="en-US" dirty="0" err="1"/>
              <a:t>realiza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uno</a:t>
            </a:r>
            <a:r>
              <a:rPr lang="en-US" dirty="0"/>
              <a:t> o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” (R&amp;S 2.1)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703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Expresiones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Ejemplos válidos:</a:t>
            </a:r>
          </a:p>
          <a:p>
            <a:pPr marL="457200" lvl="1" indent="0">
              <a:buNone/>
            </a:pPr>
            <a:r>
              <a:rPr lang="es-ES" dirty="0"/>
              <a:t>1</a:t>
            </a:r>
          </a:p>
          <a:p>
            <a:pPr marL="457200" lvl="1" indent="0">
              <a:buNone/>
            </a:pPr>
            <a:r>
              <a:rPr lang="es-ES" dirty="0"/>
              <a:t>1+2</a:t>
            </a:r>
          </a:p>
          <a:p>
            <a:pPr marL="457200" lvl="1" indent="0">
              <a:buNone/>
            </a:pPr>
            <a:r>
              <a:rPr lang="es-ES" dirty="0"/>
              <a:t>a</a:t>
            </a:r>
            <a:r>
              <a:rPr lang="es-ES" baseline="0" dirty="0"/>
              <a:t> + b * c</a:t>
            </a:r>
          </a:p>
          <a:p>
            <a:pPr marL="457200" lvl="1" indent="0">
              <a:buNone/>
            </a:pPr>
            <a:r>
              <a:rPr lang="es-ES" dirty="0"/>
              <a:t>(X + y) * z</a:t>
            </a:r>
          </a:p>
          <a:p>
            <a:r>
              <a:rPr lang="es-ES" dirty="0"/>
              <a:t>Ejemplos no validos:</a:t>
            </a:r>
          </a:p>
          <a:p>
            <a:pPr marL="457200" lvl="1" indent="0">
              <a:buNone/>
            </a:pPr>
            <a:r>
              <a:rPr lang="es-ES" dirty="0"/>
              <a:t>a b </a:t>
            </a:r>
          </a:p>
          <a:p>
            <a:pPr marL="457200" lvl="1" indent="0">
              <a:buNone/>
            </a:pPr>
            <a:r>
              <a:rPr lang="es-ES" dirty="0"/>
              <a:t>A+*c</a:t>
            </a:r>
          </a:p>
          <a:p>
            <a:pPr marL="457200" lvl="1" indent="0">
              <a:buNone/>
            </a:pPr>
            <a:r>
              <a:rPr lang="es-ES" dirty="0"/>
              <a:t>3c</a:t>
            </a:r>
          </a:p>
        </p:txBody>
      </p:sp>
    </p:spTree>
    <p:extLst>
      <p:ext uri="{BB962C8B-B14F-4D97-AF65-F5344CB8AC3E}">
        <p14:creationId xmlns:p14="http://schemas.microsoft.com/office/powerpoint/2010/main" val="4045342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Expresiones: precedencia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s-ES" b="1" i="1" dirty="0"/>
              <a:t>Precedencia</a:t>
            </a:r>
            <a:r>
              <a:rPr lang="es-ES" dirty="0"/>
              <a:t>: “El poder de un operador, que determina cómo agrupar partes de una expresión” (R&amp;S 2.1)</a:t>
            </a:r>
            <a:endParaRPr lang="es-ES" baseline="0" dirty="0"/>
          </a:p>
          <a:p>
            <a:pPr marL="742950" lvl="1" indent="-285750"/>
            <a:endParaRPr lang="es-ES" dirty="0"/>
          </a:p>
          <a:p>
            <a:pPr marL="742950" lvl="1" indent="-285750"/>
            <a:r>
              <a:rPr lang="es-ES" baseline="0" dirty="0"/>
              <a:t>Cuál es el resultado de esta expresión:</a:t>
            </a:r>
          </a:p>
          <a:p>
            <a:pPr marL="742950" lvl="1" indent="-285750"/>
            <a:endParaRPr lang="es-ES" baseline="0" dirty="0"/>
          </a:p>
          <a:p>
            <a:pPr marL="457200" lvl="1" indent="0">
              <a:buNone/>
            </a:pPr>
            <a:r>
              <a:rPr lang="es-ES" baseline="0" dirty="0"/>
              <a:t>1 + 2 * 3</a:t>
            </a:r>
          </a:p>
          <a:p>
            <a:pPr marL="457200" lvl="1" indent="0">
              <a:buNone/>
            </a:pPr>
            <a:endParaRPr lang="es-ES" dirty="0"/>
          </a:p>
          <a:p>
            <a:pPr marL="457200" lvl="1" indent="0">
              <a:buNone/>
            </a:pPr>
            <a:endParaRPr lang="es-ES" baseline="0" dirty="0"/>
          </a:p>
          <a:p>
            <a:pPr marL="457200" lvl="1" indent="0">
              <a:buNone/>
            </a:pPr>
            <a:endParaRPr lang="es-ES" baseline="0" dirty="0"/>
          </a:p>
        </p:txBody>
      </p:sp>
    </p:spTree>
    <p:extLst>
      <p:ext uri="{BB962C8B-B14F-4D97-AF65-F5344CB8AC3E}">
        <p14:creationId xmlns:p14="http://schemas.microsoft.com/office/powerpoint/2010/main" val="9337588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E4243A3390CC842A5629756A08C41F2" ma:contentTypeVersion="1" ma:contentTypeDescription="Crear nuevo documento." ma:contentTypeScope="" ma:versionID="1d9e588db7cfa05a705b827e657922c7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0b85dce115edaa5d1911cb96bd2a3993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Fecha de inicio programada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Fecha de finalización programada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 ma:readOnly="true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CED1B15-25E9-4E76-8367-5ECB9BF068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A30F398-86E0-415F-82DD-ACA38F7D16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CC7112CA-287F-47FB-936D-78F8CA292B83}">
  <ds:schemaRefs>
    <ds:schemaRef ds:uri="http://schemas.microsoft.com/office/2006/documentManagement/types"/>
    <ds:schemaRef ds:uri="http://purl.org/dc/elements/1.1/"/>
    <ds:schemaRef ds:uri="http://purl.org/dc/terms/"/>
    <ds:schemaRef ds:uri="http://purl.org/dc/dcmitype/"/>
    <ds:schemaRef ds:uri="http://www.w3.org/XML/1998/namespace"/>
    <ds:schemaRef ds:uri="http://schemas.microsoft.com/office/2006/metadata/properties"/>
    <ds:schemaRef ds:uri="http://schemas.microsoft.com/sharepoint/v3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1326</TotalTime>
  <Words>805</Words>
  <Application>Microsoft Macintosh PowerPoint</Application>
  <PresentationFormat>On-screen Show (4:3)</PresentationFormat>
  <Paragraphs>150</Paragraphs>
  <Slides>29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Courier</vt:lpstr>
      <vt:lpstr>Courier New</vt:lpstr>
      <vt:lpstr>Mangal</vt:lpstr>
      <vt:lpstr>Tema de Office</vt:lpstr>
      <vt:lpstr>SECUENCIAS</vt:lpstr>
      <vt:lpstr>Agenda</vt:lpstr>
      <vt:lpstr>Modelo Sencillo de un computador</vt:lpstr>
      <vt:lpstr>Modelo Sencillo de un computador</vt:lpstr>
      <vt:lpstr>Variables</vt:lpstr>
      <vt:lpstr>Tipos</vt:lpstr>
      <vt:lpstr>Expresiones</vt:lpstr>
      <vt:lpstr>Expresiones</vt:lpstr>
      <vt:lpstr>Expresiones: precedencia</vt:lpstr>
      <vt:lpstr>Expresiones: precedencia</vt:lpstr>
      <vt:lpstr>Expresiones: precedencia</vt:lpstr>
      <vt:lpstr>Expresiones: precedencia</vt:lpstr>
      <vt:lpstr>Expresiones: precedencia</vt:lpstr>
      <vt:lpstr>Expresiones: precedencia</vt:lpstr>
      <vt:lpstr>Asignaciones:</vt:lpstr>
      <vt:lpstr>Expresiones: enteros y reales</vt:lpstr>
      <vt:lpstr>Secuencias</vt:lpstr>
      <vt:lpstr>Secuencias</vt:lpstr>
      <vt:lpstr>Secuencia</vt:lpstr>
      <vt:lpstr>Hacer un nudo</vt:lpstr>
      <vt:lpstr>Nudo I</vt:lpstr>
      <vt:lpstr>Nudo II</vt:lpstr>
      <vt:lpstr>Nudo III</vt:lpstr>
      <vt:lpstr>Nudo IV</vt:lpstr>
      <vt:lpstr>Nudo V</vt:lpstr>
      <vt:lpstr>Instrucciones</vt:lpstr>
      <vt:lpstr>Secuencias – taller</vt:lpstr>
      <vt:lpstr>Secuencias (taller)</vt:lpstr>
      <vt:lpstr>Grupo GEMIS</vt:lpstr>
    </vt:vector>
  </TitlesOfParts>
  <Company>Hewlett-Packard</Company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</dc:title>
  <dc:creator>Paulina</dc:creator>
  <cp:lastModifiedBy>Microsoft Office User</cp:lastModifiedBy>
  <cp:revision>55</cp:revision>
  <dcterms:created xsi:type="dcterms:W3CDTF">2009-06-07T20:30:46Z</dcterms:created>
  <dcterms:modified xsi:type="dcterms:W3CDTF">2018-01-30T19:50:49Z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0x0101001E4243A3390CC842A5629756A08C41F2</vt:lpwstr>
  </property>
</Properties>
</file>

<file path=docProps/thumbnail.jpeg>
</file>